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62" r:id="rId3"/>
    <p:sldId id="258" r:id="rId4"/>
    <p:sldId id="261" r:id="rId5"/>
    <p:sldId id="256" r:id="rId6"/>
    <p:sldId id="259" r:id="rId7"/>
    <p:sldId id="260" r:id="rId8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C6FF"/>
    <a:srgbClr val="96BAF2"/>
    <a:srgbClr val="B6D5F0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38"/>
    <p:restoredTop sz="96115"/>
  </p:normalViewPr>
  <p:slideViewPr>
    <p:cSldViewPr snapToGrid="0">
      <p:cViewPr varScale="1">
        <p:scale>
          <a:sx n="121" d="100"/>
          <a:sy n="121" d="100"/>
        </p:scale>
        <p:origin x="8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85C50-5966-7F47-B65F-115231D8156F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3657F-E9E0-704C-BC01-D825157ACA7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93881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42639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33128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Ideen hinter den Plots darstellen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42639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7116E-7B9A-6BCE-974D-2CC40237F7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A7C2B-A914-1A89-5641-78A0AC9C4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ACB53-113F-F46E-BEA4-35566C3C4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A64EC-61EB-BC44-5D6E-63BE446E5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FD867-3442-AF7F-4842-7925AA17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13691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FAE2-5E56-12CD-A570-760223D5B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EE723F-47A4-0082-657E-609165142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C3157-0370-988C-9211-920265FC1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2AA63-DAF4-2775-FBF7-4B8147E12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E0B38-AC82-A345-EC2C-B686EF7FF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83070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02339E-5F73-3FC2-D4B7-191A414F78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DC7317-1917-F2F0-7095-892D41211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06AA3-F25C-22F9-026A-472C6B6C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CFB9D-B8D7-5AE2-6197-D87FD5A22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587A0-E5B4-9DF0-77A3-F388F1791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61142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4AA70-27B6-8454-2319-978C0A498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3BC38-70B2-8CA5-D39A-30C98CD63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24F31-E9F1-C04A-07B4-46DEDC298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FF432-F9DD-C400-B59F-E37773A38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18396-2130-3138-5688-41CBB381C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54979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DCDC-C1D7-266C-6243-6D96FE37D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A8AF7-12D1-09D1-42EE-2A8454729D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1C7C6-E50F-D2B0-F889-EC341877F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F39FE-9207-9017-08EF-B256DDD46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590BE-D4B3-C39C-2B48-B63B63B39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29593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E3409-4DDC-17C7-06E8-59282E115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8AB52-83F1-2D08-A4D3-0B7A67B503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1FCB12-7209-F39D-99F7-9F70853DA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818665-CA7C-ECD3-D88E-1BA14654E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EC9BB-79D6-0666-462A-213750C9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4C00F-3FA7-69C1-F98E-8625169E0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3995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84E4-6B51-DBD3-FF15-61D4A5769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C6BE6-C5DA-8FDD-20ED-3B7ACBA72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B84E5-F6E4-E535-0D1A-E81B4CD1C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C1A4E-001E-85D0-FA24-44E0F8E663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BE23F-73B8-14C6-9560-DC36A9E8BB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73835C-6CF0-153C-2D21-1E9E723F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DD0F0C-21EE-5BFA-CE2D-47B579DCF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BD4B75-DAF8-67CB-0B70-F19369110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55245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C7200-412C-FC69-DC07-4A7C518A2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B381F2-BD28-B034-0390-AA9F4E7AF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80B3BC-3F0A-5E21-E92E-75AD1D557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3A5D49-8F8B-629E-AD29-2B1EAF14E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150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A35DC4-759E-58D0-AC9E-B5A6B854A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F5025D-C00D-D934-0387-2C1A62523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FD0E3-0364-53AD-563B-25BE00164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17555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A234-7E76-FFC0-B24A-6E708B03C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F9623-4D6C-66FD-9A9D-1FD26AFF8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6AD678-9B19-7E9B-3EB4-0BA2CC948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A854C7-EEB1-DA97-AE42-52C52B72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F20A01-BBE4-7406-F269-0BBC099F2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0D204-077D-4CDA-B33A-8B681E713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08633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A4765-410C-9C26-BE55-F07A44D0B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582DBC-665E-CE8A-E097-9CB054B464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4D6E0-EA04-E13E-A43C-BEF228672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D35C8C-C57E-585C-9B49-9A7D1B6E4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0CBC8B-9B57-6421-A1AB-CD999C79F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899BF-D4F0-B3B5-BEC1-B10B1EB2F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84693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986B9A-1D56-BB81-0A26-6883CFB60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9C1A2-3C5D-8FA5-E8C3-94EA10193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DF6F9-9D38-97E7-5E75-01B80B73EB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76689-8582-794D-9C38-C0FFCB35800C}" type="datetimeFigureOut">
              <a:rPr lang="en-CH" smtClean="0"/>
              <a:t>19.05.23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C9AB8-B0E4-F383-68DB-791DE03AED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B15CC-CDD7-B504-1457-4C0331B88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73094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people in a waiting area&#10;&#10;Description automatically generated with low confidence">
            <a:extLst>
              <a:ext uri="{FF2B5EF4-FFF2-40B4-BE49-F238E27FC236}">
                <a16:creationId xmlns:a16="http://schemas.microsoft.com/office/drawing/2014/main" id="{D4419C94-76B9-9F65-F7BA-9E63DE98DB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074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44168E-9DF9-0B7C-C23B-68D9ED02E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388957"/>
            <a:ext cx="9261764" cy="6418573"/>
          </a:xfrm>
          <a:prstGeom prst="rect">
            <a:avLst/>
          </a:prstGeom>
        </p:spPr>
      </p:pic>
      <p:sp>
        <p:nvSpPr>
          <p:cNvPr id="3" name="Left Brace 2">
            <a:extLst>
              <a:ext uri="{FF2B5EF4-FFF2-40B4-BE49-F238E27FC236}">
                <a16:creationId xmlns:a16="http://schemas.microsoft.com/office/drawing/2014/main" id="{41926BC4-41AB-694C-8460-0D5853ED1793}"/>
              </a:ext>
            </a:extLst>
          </p:cNvPr>
          <p:cNvSpPr/>
          <p:nvPr/>
        </p:nvSpPr>
        <p:spPr>
          <a:xfrm>
            <a:off x="1502706" y="562780"/>
            <a:ext cx="402294" cy="1223979"/>
          </a:xfrm>
          <a:prstGeom prst="leftBrac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238F0A-5416-9525-7BD7-917427F23AA2}"/>
              </a:ext>
            </a:extLst>
          </p:cNvPr>
          <p:cNvSpPr txBox="1"/>
          <p:nvPr/>
        </p:nvSpPr>
        <p:spPr>
          <a:xfrm>
            <a:off x="168166" y="767255"/>
            <a:ext cx="11351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Airline Backoffice Services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FA7A1E7A-D40B-58F2-6E98-4635831937E9}"/>
              </a:ext>
            </a:extLst>
          </p:cNvPr>
          <p:cNvSpPr/>
          <p:nvPr/>
        </p:nvSpPr>
        <p:spPr>
          <a:xfrm>
            <a:off x="1502706" y="5302524"/>
            <a:ext cx="352097" cy="646331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19EEA3-0BC4-8735-C4F7-DB8BD8971CF6}"/>
              </a:ext>
            </a:extLst>
          </p:cNvPr>
          <p:cNvSpPr txBox="1"/>
          <p:nvPr/>
        </p:nvSpPr>
        <p:spPr>
          <a:xfrm>
            <a:off x="317392" y="5328800"/>
            <a:ext cx="1135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Airport Services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F1FD07-52A8-4D09-1DED-B39D240AB54B}"/>
              </a:ext>
            </a:extLst>
          </p:cNvPr>
          <p:cNvSpPr txBox="1"/>
          <p:nvPr/>
        </p:nvSpPr>
        <p:spPr>
          <a:xfrm>
            <a:off x="116245" y="3186527"/>
            <a:ext cx="1135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On-board Services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1509A52A-3F45-81AF-51F7-A6D63CE61099}"/>
              </a:ext>
            </a:extLst>
          </p:cNvPr>
          <p:cNvSpPr/>
          <p:nvPr/>
        </p:nvSpPr>
        <p:spPr>
          <a:xfrm>
            <a:off x="1452509" y="2125008"/>
            <a:ext cx="402294" cy="2946234"/>
          </a:xfrm>
          <a:prstGeom prst="leftBrac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728B70-0C8E-5B36-A2AC-A1AF53E5000B}"/>
              </a:ext>
            </a:extLst>
          </p:cNvPr>
          <p:cNvCxnSpPr/>
          <p:nvPr/>
        </p:nvCxnSpPr>
        <p:spPr>
          <a:xfrm>
            <a:off x="3794234" y="6432331"/>
            <a:ext cx="515007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CD68B7-910F-B6BF-8A0B-9B3CCD26F0BF}"/>
              </a:ext>
            </a:extLst>
          </p:cNvPr>
          <p:cNvCxnSpPr>
            <a:cxnSpLocks/>
          </p:cNvCxnSpPr>
          <p:nvPr/>
        </p:nvCxnSpPr>
        <p:spPr>
          <a:xfrm>
            <a:off x="2569779" y="4745421"/>
            <a:ext cx="1665890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riangle 12">
            <a:extLst>
              <a:ext uri="{FF2B5EF4-FFF2-40B4-BE49-F238E27FC236}">
                <a16:creationId xmlns:a16="http://schemas.microsoft.com/office/drawing/2014/main" id="{89BD8708-AD62-8990-73C2-F8BC61F127E4}"/>
              </a:ext>
            </a:extLst>
          </p:cNvPr>
          <p:cNvSpPr/>
          <p:nvPr/>
        </p:nvSpPr>
        <p:spPr>
          <a:xfrm>
            <a:off x="8734095" y="562780"/>
            <a:ext cx="147145" cy="152878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2C41B89-25AC-58C9-89AC-452168E9DCCD}"/>
              </a:ext>
            </a:extLst>
          </p:cNvPr>
          <p:cNvSpPr/>
          <p:nvPr/>
        </p:nvSpPr>
        <p:spPr>
          <a:xfrm>
            <a:off x="6747642" y="614378"/>
            <a:ext cx="147145" cy="152877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0458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C98F28-8501-BA12-EF1C-3C9C993BB560}"/>
              </a:ext>
            </a:extLst>
          </p:cNvPr>
          <p:cNvSpPr txBox="1"/>
          <p:nvPr/>
        </p:nvSpPr>
        <p:spPr>
          <a:xfrm>
            <a:off x="757784" y="1085242"/>
            <a:ext cx="85344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Rese</a:t>
            </a:r>
            <a:r>
              <a:rPr lang="en-GB" dirty="0" err="1"/>
              <a:t>ar</a:t>
            </a:r>
            <a:r>
              <a:rPr lang="en-CH" dirty="0"/>
              <a:t>ch Aim + motivation </a:t>
            </a:r>
          </a:p>
          <a:p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Are you looking to boost passenger satisfaction and increase profits for your airline? Look no further than your business class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passengers and potential business class passengers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With 70% of your total profit coming from these passengers, it's clear that they're crucial to your success. </a:t>
            </a:r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Given the potential decrease in air travel due to climate change, it becomes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vital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to focus on customer satisfaction in order to stay ahead of the competition.</a:t>
            </a:r>
          </a:p>
          <a:p>
            <a:endParaRPr lang="en-CH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 </a:t>
            </a:r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Our aim is to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identify which services should be </a:t>
            </a:r>
            <a:r>
              <a:rPr lang="en-CH" sz="18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marketed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to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corporate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travelers flying economy class to convince them to upgrade to business class. By doing so, we can enhance passenger satisfaction and drive profits for your airline. </a:t>
            </a:r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Dataset: 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'US Airline passenger satisfaction’ 2015 </a:t>
            </a:r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835520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C98F28-8501-BA12-EF1C-3C9C993BB560}"/>
              </a:ext>
            </a:extLst>
          </p:cNvPr>
          <p:cNvSpPr txBox="1"/>
          <p:nvPr/>
        </p:nvSpPr>
        <p:spPr>
          <a:xfrm>
            <a:off x="426479" y="197346"/>
            <a:ext cx="85344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Methods:  Vorgang step by step </a:t>
            </a:r>
            <a:r>
              <a:rPr lang="en-CH" dirty="0">
                <a:sym typeface="Wingdings" pitchFamily="2" charset="2"/>
              </a:rPr>
              <a:t> picture of markdown file; NA’s</a:t>
            </a:r>
          </a:p>
          <a:p>
            <a:endParaRPr lang="en-CH" dirty="0">
              <a:sym typeface="Wingdings" pitchFamily="2" charset="2"/>
            </a:endParaRPr>
          </a:p>
          <a:p>
            <a:endParaRPr lang="en-CH" dirty="0">
              <a:sym typeface="Wingdings" pitchFamily="2" charset="2"/>
            </a:endParaRPr>
          </a:p>
          <a:p>
            <a:r>
              <a:rPr lang="en-CH" dirty="0">
                <a:sym typeface="Wingdings" pitchFamily="2" charset="2"/>
              </a:rPr>
              <a:t>1) Data Wrangling: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>
                <a:sym typeface="Wingdings" pitchFamily="2" charset="2"/>
              </a:rPr>
              <a:t>Created subset only with necessary variables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>
                <a:sym typeface="Wingdings" pitchFamily="2" charset="2"/>
              </a:rPr>
              <a:t>NA’s analysis: 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F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or each satisfaction variable: between mind. 0% ; max: 5.14% (mean: 0.8%)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Final plot only works with data from corporate travelers 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sym typeface="Wingdings" pitchFamily="2" charset="2"/>
            </a:endParaRPr>
          </a:p>
          <a:p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2) Generate first Insight: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Investigated the different mean satisfaction between corporate and personal </a:t>
            </a:r>
            <a:r>
              <a:rPr lang="en-US" dirty="0" err="1">
                <a:latin typeface="Calibri" panose="020F0502020204030204" pitchFamily="34" charset="0"/>
                <a:sym typeface="Wingdings" pitchFamily="2" charset="2"/>
              </a:rPr>
              <a:t>travellers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 between Business and Eco class: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Corporate travelers were less satisfied in </a:t>
            </a:r>
            <a:r>
              <a:rPr lang="en-US" dirty="0" err="1">
                <a:latin typeface="Calibri" panose="020F0502020204030204" pitchFamily="34" charset="0"/>
                <a:sym typeface="Wingdings" pitchFamily="2" charset="2"/>
              </a:rPr>
              <a:t>economoy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 class than personal travelers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Corporate travelers were more satisfied in business class than personal travelers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- Needs of corporate travelers are not fully met in </a:t>
            </a:r>
            <a:r>
              <a:rPr lang="en-US" dirty="0" err="1">
                <a:latin typeface="Calibri" panose="020F0502020204030204" pitchFamily="34" charset="0"/>
                <a:sym typeface="Wingdings" pitchFamily="2" charset="2"/>
              </a:rPr>
              <a:t>economoy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 class &amp; they would be more </a:t>
            </a:r>
            <a:r>
              <a:rPr lang="en-US" dirty="0" err="1">
                <a:latin typeface="Calibri" panose="020F0502020204030204" pitchFamily="34" charset="0"/>
                <a:sym typeface="Wingdings" pitchFamily="2" charset="2"/>
              </a:rPr>
              <a:t>satifisied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 upgrading to business class </a:t>
            </a:r>
          </a:p>
          <a:p>
            <a:pPr lvl="1"/>
            <a:endParaRPr lang="en-US" dirty="0">
              <a:latin typeface="Calibri" panose="020F0502020204030204" pitchFamily="34" charset="0"/>
              <a:sym typeface="Wingdings" pitchFamily="2" charset="2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Tried a few plots to answer our research question: (following slides)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115413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034F81F1-F282-A23B-2FF9-3A1B8C7868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712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673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B9834A-7379-C6A5-30A4-C16478F7E77D}"/>
              </a:ext>
            </a:extLst>
          </p:cNvPr>
          <p:cNvSpPr txBox="1"/>
          <p:nvPr/>
        </p:nvSpPr>
        <p:spPr>
          <a:xfrm>
            <a:off x="2133600" y="692727"/>
            <a:ext cx="615141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Final Plot </a:t>
            </a:r>
          </a:p>
          <a:p>
            <a:endParaRPr lang="en-CH" dirty="0"/>
          </a:p>
          <a:p>
            <a:endParaRPr lang="en-CH" dirty="0"/>
          </a:p>
          <a:p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3) Computation of </a:t>
            </a:r>
            <a:r>
              <a:rPr lang="en-US" dirty="0" err="1">
                <a:latin typeface="Calibri" panose="020F0502020204030204" pitchFamily="34" charset="0"/>
                <a:sym typeface="Wingdings" pitchFamily="2" charset="2"/>
              </a:rPr>
              <a:t>porportions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 and deltas </a:t>
            </a:r>
            <a:endParaRPr lang="en-CH" dirty="0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We evaluated 14 different services and calculated the percentage of passengers who were satisfied or very satisfied (rated 4 or 5 on a scale) in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this two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class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es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Then, we c</a:t>
            </a:r>
            <a:r>
              <a:rPr lang="en-CH" sz="18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ompared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the proportions between economy and business class for each service to identify the largest differences.</a:t>
            </a:r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H" dirty="0"/>
          </a:p>
          <a:p>
            <a:r>
              <a:rPr lang="en-CH" dirty="0"/>
              <a:t>Plot erklären wie er aufgebaut ist </a:t>
            </a:r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 resultate + implications &amp; Methode  </a:t>
            </a:r>
          </a:p>
        </p:txBody>
      </p:sp>
    </p:spTree>
    <p:extLst>
      <p:ext uri="{BB962C8B-B14F-4D97-AF65-F5344CB8AC3E}">
        <p14:creationId xmlns:p14="http://schemas.microsoft.com/office/powerpoint/2010/main" val="1611678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B9834A-7379-C6A5-30A4-C16478F7E77D}"/>
              </a:ext>
            </a:extLst>
          </p:cNvPr>
          <p:cNvSpPr txBox="1"/>
          <p:nvPr/>
        </p:nvSpPr>
        <p:spPr>
          <a:xfrm>
            <a:off x="2133600" y="692727"/>
            <a:ext cx="6151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Limitations 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pPr marL="285750" indent="-285750">
              <a:buFont typeface="Wingdings" pitchFamily="2" charset="2"/>
              <a:buChar char="à"/>
            </a:pPr>
            <a:r>
              <a:rPr lang="en-CH" dirty="0">
                <a:sym typeface="Wingdings" pitchFamily="2" charset="2"/>
              </a:rPr>
              <a:t>Data set precovid 2015: airtravel might have changed quite a bit</a:t>
            </a:r>
          </a:p>
          <a:p>
            <a:pPr marL="285750" indent="-285750">
              <a:buFont typeface="Wingdings" pitchFamily="2" charset="2"/>
              <a:buChar char="à"/>
            </a:pPr>
            <a:endParaRPr lang="en-CH" dirty="0"/>
          </a:p>
          <a:p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Limitations? Not in the final presentation but in the 10min presentation</a:t>
            </a:r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We haven’t considered all external and internal confounding variables (such as external: socioeconomic status, purchasing power; and internal: flight distance, what the different services entail)</a:t>
            </a:r>
            <a:endParaRPr lang="en-CH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 Validity of the questionnaire cannot be assessed </a:t>
            </a:r>
            <a:endParaRPr lang="en-CH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à"/>
            </a:pPr>
            <a:endParaRPr lang="en-CH" dirty="0"/>
          </a:p>
          <a:p>
            <a:pPr marL="285750" indent="-285750">
              <a:buFont typeface="Wingdings" pitchFamily="2" charset="2"/>
              <a:buChar char="à"/>
            </a:pPr>
            <a:endParaRPr lang="en-CH" dirty="0"/>
          </a:p>
          <a:p>
            <a:pPr marL="285750" indent="-285750">
              <a:buFont typeface="Wingdings" pitchFamily="2" charset="2"/>
              <a:buChar char="à"/>
            </a:pPr>
            <a:endParaRPr lang="en-CH" dirty="0"/>
          </a:p>
          <a:p>
            <a:r>
              <a:rPr lang="en-CH" dirty="0"/>
              <a:t>Relektion</a:t>
            </a:r>
          </a:p>
          <a:p>
            <a:r>
              <a:rPr lang="en-CH" dirty="0"/>
              <a:t>- </a:t>
            </a:r>
            <a:r>
              <a:rPr lang="en-GB" dirty="0"/>
              <a:t>N</a:t>
            </a:r>
            <a:r>
              <a:rPr lang="en-CH" dirty="0"/>
              <a:t>icht immer inferenzstatistik betreiben (haben wir direkt gemacht) </a:t>
            </a:r>
          </a:p>
        </p:txBody>
      </p:sp>
    </p:spTree>
    <p:extLst>
      <p:ext uri="{BB962C8B-B14F-4D97-AF65-F5344CB8AC3E}">
        <p14:creationId xmlns:p14="http://schemas.microsoft.com/office/powerpoint/2010/main" val="3668802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387</TotalTime>
  <Words>437</Words>
  <Application>Microsoft Macintosh PowerPoint</Application>
  <PresentationFormat>Widescreen</PresentationFormat>
  <Paragraphs>57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Viviane Pinti</dc:creator>
  <cp:lastModifiedBy>Viviane Pinti</cp:lastModifiedBy>
  <cp:revision>12</cp:revision>
  <dcterms:created xsi:type="dcterms:W3CDTF">2023-05-01T17:52:53Z</dcterms:created>
  <dcterms:modified xsi:type="dcterms:W3CDTF">2023-05-19T15:04:45Z</dcterms:modified>
</cp:coreProperties>
</file>

<file path=docProps/thumbnail.jpeg>
</file>